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 id="2147483948"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Хиндия" initials="Х" lastIdx="1"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6BA09B3-8A05-46AF-91DC-B39620615A2F}" type="datetimeFigureOut">
              <a:rPr lang="ru-RU" smtClean="0"/>
              <a:pPr/>
              <a:t>13.12.2014</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25B83C71-0C50-4C66-BBD3-5FD7756BC8AE}"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6BA09B3-8A05-46AF-91DC-B39620615A2F}" type="datetimeFigureOut">
              <a:rPr lang="ru-RU" smtClean="0"/>
              <a:pPr/>
              <a:t>13.12.2014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5B83C71-0C50-4C66-BBD3-5FD7756BC8A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06BA09B3-8A05-46AF-91DC-B39620615A2F}" type="datetimeFigureOut">
              <a:rPr lang="ru-RU" smtClean="0"/>
              <a:pPr/>
              <a:t>13.12.2014</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25B83C71-0C50-4C66-BBD3-5FD7756BC8AE}"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06BA09B3-8A05-46AF-91DC-B39620615A2F}" type="datetimeFigureOut">
              <a:rPr lang="ru-RU" smtClean="0"/>
              <a:pPr/>
              <a:t>13.12.2014</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25B83C71-0C50-4C66-BBD3-5FD7756BC8AE}"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6BA09B3-8A05-46AF-91DC-B39620615A2F}" type="datetimeFigureOut">
              <a:rPr lang="ru-RU" smtClean="0"/>
              <a:pPr/>
              <a:t>13.12.2014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5B83C71-0C50-4C66-BBD3-5FD7756BC8AE}"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06BA09B3-8A05-46AF-91DC-B39620615A2F}" type="datetimeFigureOut">
              <a:rPr lang="ru-RU" smtClean="0"/>
              <a:pPr/>
              <a:t>13.12.2014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25B83C71-0C50-4C66-BBD3-5FD7756BC8AE}"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6BA09B3-8A05-46AF-91DC-B39620615A2F}" type="datetimeFigureOut">
              <a:rPr lang="ru-RU" smtClean="0"/>
              <a:pPr/>
              <a:t>13.12.2014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5B83C71-0C50-4C66-BBD3-5FD7756BC8AE}"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06BA09B3-8A05-46AF-91DC-B39620615A2F}" type="datetimeFigureOut">
              <a:rPr lang="ru-RU" smtClean="0"/>
              <a:pPr/>
              <a:t>13.12.2014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5B83C71-0C50-4C66-BBD3-5FD7756BC8AE}"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6BA09B3-8A05-46AF-91DC-B39620615A2F}" type="datetimeFigureOut">
              <a:rPr lang="ru-RU" smtClean="0"/>
              <a:pPr/>
              <a:t>13.12.2014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5B83C71-0C50-4C66-BBD3-5FD7756BC8AE}"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BA09B3-8A05-46AF-91DC-B39620615A2F}" type="datetimeFigureOut">
              <a:rPr lang="ru-RU" smtClean="0"/>
              <a:pPr/>
              <a:t>13.12.2014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5B83C71-0C50-4C66-BBD3-5FD7756BC8AE}"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6BA09B3-8A05-46AF-91DC-B39620615A2F}" type="datetimeFigureOut">
              <a:rPr lang="ru-RU" smtClean="0"/>
              <a:pPr/>
              <a:t>13.12.2014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5B83C71-0C50-4C66-BBD3-5FD7756BC8A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6BA09B3-8A05-46AF-91DC-B39620615A2F}" type="datetimeFigureOut">
              <a:rPr lang="ru-RU" smtClean="0"/>
              <a:pPr/>
              <a:t>13.12.2014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5B83C71-0C50-4C66-BBD3-5FD7756BC8AE}"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6BA09B3-8A05-46AF-91DC-B39620615A2F}" type="datetimeFigureOut">
              <a:rPr lang="ru-RU" smtClean="0"/>
              <a:pPr/>
              <a:t>13.12.2014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5B83C71-0C50-4C66-BBD3-5FD7756BC8AE}" type="slidenum">
              <a:rPr lang="ru-RU" smtClean="0"/>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6BA09B3-8A05-46AF-91DC-B39620615A2F}" type="datetimeFigureOut">
              <a:rPr lang="ru-RU" smtClean="0"/>
              <a:pPr/>
              <a:t>13.12.2014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5B83C71-0C50-4C66-BBD3-5FD7756BC8AE}"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6BA09B3-8A05-46AF-91DC-B39620615A2F}" type="datetimeFigureOut">
              <a:rPr lang="ru-RU" smtClean="0"/>
              <a:pPr/>
              <a:t>13.12.2014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5B83C71-0C50-4C66-BBD3-5FD7756BC8A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6BA09B3-8A05-46AF-91DC-B39620615A2F}" type="datetimeFigureOut">
              <a:rPr lang="ru-RU" smtClean="0"/>
              <a:pPr/>
              <a:t>13.12.2014</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25B83C71-0C50-4C66-BBD3-5FD7756BC8AE}"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6BA09B3-8A05-46AF-91DC-B39620615A2F}" type="datetimeFigureOut">
              <a:rPr lang="ru-RU" smtClean="0"/>
              <a:pPr/>
              <a:t>13.12.2014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5B83C71-0C50-4C66-BBD3-5FD7756BC8A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6BA09B3-8A05-46AF-91DC-B39620615A2F}" type="datetimeFigureOut">
              <a:rPr lang="ru-RU" smtClean="0"/>
              <a:pPr/>
              <a:t>13.12.2014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25B83C71-0C50-4C66-BBD3-5FD7756BC8A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6BA09B3-8A05-46AF-91DC-B39620615A2F}" type="datetimeFigureOut">
              <a:rPr lang="ru-RU" smtClean="0"/>
              <a:pPr/>
              <a:t>13.12.2014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25B83C71-0C50-4C66-BBD3-5FD7756BC8A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06BA09B3-8A05-46AF-91DC-B39620615A2F}" type="datetimeFigureOut">
              <a:rPr lang="ru-RU" smtClean="0"/>
              <a:pPr/>
              <a:t>13.12.2014</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25B83C71-0C50-4C66-BBD3-5FD7756BC8A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6BA09B3-8A05-46AF-91DC-B39620615A2F}" type="datetimeFigureOut">
              <a:rPr lang="ru-RU" smtClean="0"/>
              <a:pPr/>
              <a:t>13.12.2014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5B83C71-0C50-4C66-BBD3-5FD7756BC8A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06BA09B3-8A05-46AF-91DC-B39620615A2F}" type="datetimeFigureOut">
              <a:rPr lang="ru-RU" smtClean="0"/>
              <a:pPr/>
              <a:t>13.12.2014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5B83C71-0C50-4C66-BBD3-5FD7756BC8AE}"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6BA09B3-8A05-46AF-91DC-B39620615A2F}" type="datetimeFigureOut">
              <a:rPr lang="ru-RU" smtClean="0"/>
              <a:pPr/>
              <a:t>13.12.2014</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25B83C71-0C50-4C66-BBD3-5FD7756BC8A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6BA09B3-8A05-46AF-91DC-B39620615A2F}" type="datetimeFigureOut">
              <a:rPr lang="ru-RU" smtClean="0"/>
              <a:pPr/>
              <a:t>13.12.2014</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5B83C71-0C50-4C66-BBD3-5FD7756BC8AE}"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653136"/>
            <a:ext cx="7099176" cy="2010346"/>
          </a:xfrm>
        </p:spPr>
        <p:txBody>
          <a:bodyPr>
            <a:noAutofit/>
          </a:bodyPr>
          <a:lstStyle/>
          <a:p>
            <a:r>
              <a:rPr lang="ru-RU" sz="4400" dirty="0" err="1" smtClean="0"/>
              <a:t>Балалар</a:t>
            </a:r>
            <a:r>
              <a:rPr lang="ru-RU" sz="4400" dirty="0" smtClean="0"/>
              <a:t> </a:t>
            </a:r>
            <a:r>
              <a:rPr lang="ru-RU" sz="4400" dirty="0" err="1" smtClean="0"/>
              <a:t>хәрәкәте элек</a:t>
            </a:r>
            <a:r>
              <a:rPr lang="ru-RU" sz="4400" dirty="0" smtClean="0"/>
              <a:t> </a:t>
            </a:r>
            <a:r>
              <a:rPr lang="ru-RU" sz="4400" dirty="0" err="1" smtClean="0"/>
              <a:t>һәм хәзер</a:t>
            </a:r>
            <a:endParaRPr lang="ru-RU" sz="4400" dirty="0"/>
          </a:p>
        </p:txBody>
      </p:sp>
      <p:sp>
        <p:nvSpPr>
          <p:cNvPr id="4" name="Текст 3"/>
          <p:cNvSpPr>
            <a:spLocks noGrp="1"/>
          </p:cNvSpPr>
          <p:nvPr>
            <p:ph type="body" sz="half" idx="2"/>
          </p:nvPr>
        </p:nvSpPr>
        <p:spPr>
          <a:xfrm>
            <a:off x="5364088" y="3284984"/>
            <a:ext cx="3429000" cy="1920240"/>
          </a:xfrm>
        </p:spPr>
        <p:txBody>
          <a:bodyPr>
            <a:normAutofit/>
          </a:bodyPr>
          <a:lstStyle/>
          <a:p>
            <a:endParaRPr lang="tt-RU" sz="2000" dirty="0" smtClean="0"/>
          </a:p>
          <a:p>
            <a:r>
              <a:rPr lang="tt-RU" sz="2000" dirty="0" smtClean="0"/>
              <a:t>  </a:t>
            </a:r>
            <a:r>
              <a:rPr lang="tt-RU" sz="2000" dirty="0" smtClean="0"/>
              <a:t>Әтнә районы Бәрәскә </a:t>
            </a:r>
            <a:r>
              <a:rPr lang="tt-RU" sz="2000" dirty="0" smtClean="0"/>
              <a:t>урта гомумбелем </a:t>
            </a:r>
            <a:r>
              <a:rPr lang="tt-RU" sz="2000" dirty="0" smtClean="0"/>
              <a:t> </a:t>
            </a:r>
            <a:r>
              <a:rPr lang="tt-RU" sz="2000" dirty="0" smtClean="0"/>
              <a:t>мәктәбе, 2014</a:t>
            </a:r>
            <a:endParaRPr lang="ru-RU" sz="2000" dirty="0"/>
          </a:p>
        </p:txBody>
      </p:sp>
      <p:pic>
        <p:nvPicPr>
          <p:cNvPr id="5" name="Рисунок 4" descr="img004.jpg"/>
          <p:cNvPicPr>
            <a:picLocks noGrp="1" noChangeAspect="1"/>
          </p:cNvPicPr>
          <p:nvPr>
            <p:ph type="pic" idx="1"/>
          </p:nvPr>
        </p:nvPicPr>
        <p:blipFill>
          <a:blip r:embed="rId2" cstate="print"/>
          <a:srcRect l="16059" r="16059"/>
          <a:stretch>
            <a:fillRect/>
          </a:stretch>
        </p:blip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157192"/>
            <a:ext cx="8229600" cy="1143000"/>
          </a:xfrm>
        </p:spPr>
        <p:txBody>
          <a:bodyPr>
            <a:normAutofit/>
          </a:bodyPr>
          <a:lstStyle/>
          <a:p>
            <a:pPr algn="l"/>
            <a:r>
              <a:rPr lang="tt-RU" sz="2000" dirty="0" smtClean="0"/>
              <a:t>   Китапханәче һәм химия укытучысы Сибагатуллина Эл</a:t>
            </a:r>
            <a:r>
              <a:rPr lang="ru-RU" sz="2000" dirty="0" err="1" smtClean="0"/>
              <a:t>ь</a:t>
            </a:r>
            <a:r>
              <a:rPr lang="tt-RU" sz="2000" dirty="0" smtClean="0"/>
              <a:t>мира Инил кызы 1985 елның декабрь аенда “Бөтенроссия пионер лагере  “Орленокта” 20 көн ял итеп кайта.</a:t>
            </a:r>
            <a:endParaRPr lang="ru-RU" sz="2000" dirty="0"/>
          </a:p>
        </p:txBody>
      </p:sp>
      <p:pic>
        <p:nvPicPr>
          <p:cNvPr id="4" name="Содержимое 3" descr="IMG_0870.JPG"/>
          <p:cNvPicPr>
            <a:picLocks noGrp="1" noChangeAspect="1"/>
          </p:cNvPicPr>
          <p:nvPr>
            <p:ph idx="1"/>
          </p:nvPr>
        </p:nvPicPr>
        <p:blipFill>
          <a:blip r:embed="rId2" cstate="print"/>
          <a:stretch>
            <a:fillRect/>
          </a:stretch>
        </p:blipFill>
        <p:spPr>
          <a:xfrm>
            <a:off x="1475656" y="404664"/>
            <a:ext cx="6336704" cy="4708525"/>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210944" y="-243408"/>
            <a:ext cx="3933056" cy="2057400"/>
          </a:xfrm>
        </p:spPr>
        <p:txBody>
          <a:bodyPr>
            <a:normAutofit/>
          </a:bodyPr>
          <a:lstStyle/>
          <a:p>
            <a:r>
              <a:rPr lang="tt-RU" sz="2400" dirty="0" smtClean="0"/>
              <a:t>   Бәрәскә урта мәктәбендә эшләгән пионерво</a:t>
            </a:r>
            <a:r>
              <a:rPr lang="ru-RU" sz="2400" dirty="0" smtClean="0"/>
              <a:t>ж</a:t>
            </a:r>
            <a:r>
              <a:rPr lang="tt-RU" sz="2400" dirty="0" smtClean="0"/>
              <a:t>атыйлар</a:t>
            </a:r>
            <a:endParaRPr lang="ru-RU" sz="2400" dirty="0"/>
          </a:p>
        </p:txBody>
      </p:sp>
      <p:sp>
        <p:nvSpPr>
          <p:cNvPr id="6" name="Текст 5"/>
          <p:cNvSpPr>
            <a:spLocks noGrp="1"/>
          </p:cNvSpPr>
          <p:nvPr>
            <p:ph type="body" sz="half" idx="2"/>
          </p:nvPr>
        </p:nvSpPr>
        <p:spPr>
          <a:xfrm>
            <a:off x="5292080" y="1916832"/>
            <a:ext cx="3429000" cy="1920240"/>
          </a:xfrm>
        </p:spPr>
        <p:txBody>
          <a:bodyPr>
            <a:noAutofit/>
          </a:bodyPr>
          <a:lstStyle/>
          <a:p>
            <a:pPr marL="342900" indent="-342900"/>
            <a:r>
              <a:rPr lang="tt-RU" sz="1600" dirty="0" smtClean="0">
                <a:solidFill>
                  <a:schemeClr val="bg1"/>
                </a:solidFill>
              </a:rPr>
              <a:t>1.Сафина Фирдания - 1968-1978 еллар</a:t>
            </a:r>
          </a:p>
          <a:p>
            <a:pPr marL="342900" indent="-342900"/>
            <a:r>
              <a:rPr lang="tt-RU" sz="1600" dirty="0" smtClean="0">
                <a:solidFill>
                  <a:schemeClr val="bg1"/>
                </a:solidFill>
              </a:rPr>
              <a:t>2. Хәйретдинова Әлфинур – 1978-1988</a:t>
            </a:r>
          </a:p>
          <a:p>
            <a:pPr marL="342900" indent="-342900"/>
            <a:r>
              <a:rPr lang="tt-RU" sz="1600" dirty="0" smtClean="0">
                <a:solidFill>
                  <a:schemeClr val="bg1"/>
                </a:solidFill>
              </a:rPr>
              <a:t>3. Хакимуллина Резеда – 1988-1989</a:t>
            </a:r>
          </a:p>
          <a:p>
            <a:pPr marL="342900" indent="-342900"/>
            <a:r>
              <a:rPr lang="tt-RU" sz="1600" dirty="0" smtClean="0">
                <a:solidFill>
                  <a:schemeClr val="bg1"/>
                </a:solidFill>
              </a:rPr>
              <a:t>4. Биктимерова Резеда – 1991-1993</a:t>
            </a:r>
          </a:p>
          <a:p>
            <a:pPr marL="342900" indent="-342900"/>
            <a:r>
              <a:rPr lang="tt-RU" sz="1600" dirty="0" smtClean="0">
                <a:solidFill>
                  <a:schemeClr val="bg1"/>
                </a:solidFill>
              </a:rPr>
              <a:t>5. Хакимуллина Эл</a:t>
            </a:r>
            <a:r>
              <a:rPr lang="ru-RU" sz="1600" dirty="0" err="1" smtClean="0">
                <a:solidFill>
                  <a:schemeClr val="bg1"/>
                </a:solidFill>
              </a:rPr>
              <a:t>ьмира</a:t>
            </a:r>
            <a:r>
              <a:rPr lang="ru-RU" sz="1600" dirty="0" smtClean="0">
                <a:solidFill>
                  <a:schemeClr val="bg1"/>
                </a:solidFill>
              </a:rPr>
              <a:t> – 1993-1996</a:t>
            </a:r>
          </a:p>
          <a:p>
            <a:pPr marL="342900" indent="-342900"/>
            <a:r>
              <a:rPr lang="ru-RU" sz="1600" dirty="0" smtClean="0">
                <a:solidFill>
                  <a:schemeClr val="bg1"/>
                </a:solidFill>
              </a:rPr>
              <a:t>6. </a:t>
            </a:r>
            <a:r>
              <a:rPr lang="tt-RU" sz="1600" dirty="0" smtClean="0">
                <a:solidFill>
                  <a:schemeClr val="bg1"/>
                </a:solidFill>
              </a:rPr>
              <a:t>Гибадуллина Зөбәрҗәт – 1995-1996</a:t>
            </a:r>
          </a:p>
          <a:p>
            <a:pPr marL="342900" indent="-342900"/>
            <a:r>
              <a:rPr lang="tt-RU" sz="1600" dirty="0" smtClean="0">
                <a:solidFill>
                  <a:schemeClr val="bg1"/>
                </a:solidFill>
              </a:rPr>
              <a:t>7. Ахметзянова Һиндия – 1996-2005</a:t>
            </a:r>
          </a:p>
          <a:p>
            <a:pPr marL="342900" indent="-342900"/>
            <a:r>
              <a:rPr lang="tt-RU" sz="1600" dirty="0" smtClean="0">
                <a:solidFill>
                  <a:schemeClr val="bg1"/>
                </a:solidFill>
              </a:rPr>
              <a:t>8.Зарипова Ләйлә – 2005-2006</a:t>
            </a:r>
          </a:p>
          <a:p>
            <a:pPr marL="342900" indent="-342900"/>
            <a:r>
              <a:rPr lang="tt-RU" sz="1600" dirty="0" smtClean="0">
                <a:solidFill>
                  <a:schemeClr val="bg1"/>
                </a:solidFill>
              </a:rPr>
              <a:t>9. Шакирова Айгөл – 2007-2008</a:t>
            </a:r>
          </a:p>
          <a:p>
            <a:pPr marL="342900" indent="-342900"/>
            <a:r>
              <a:rPr lang="tt-RU" sz="1600" dirty="0" smtClean="0">
                <a:solidFill>
                  <a:schemeClr val="bg1"/>
                </a:solidFill>
              </a:rPr>
              <a:t>10.Ахметзянова Һиндия – 2008-2012</a:t>
            </a:r>
          </a:p>
          <a:p>
            <a:pPr marL="342900" indent="-342900"/>
            <a:endParaRPr lang="ru-RU" dirty="0">
              <a:solidFill>
                <a:schemeClr val="bg1"/>
              </a:solidFill>
            </a:endParaRPr>
          </a:p>
        </p:txBody>
      </p:sp>
      <p:pic>
        <p:nvPicPr>
          <p:cNvPr id="7" name="Рисунок 6" descr="img005.jpg"/>
          <p:cNvPicPr>
            <a:picLocks noGrp="1" noChangeAspect="1"/>
          </p:cNvPicPr>
          <p:nvPr>
            <p:ph type="pic" idx="1"/>
          </p:nvPr>
        </p:nvPicPr>
        <p:blipFill>
          <a:blip r:embed="rId2" cstate="print"/>
          <a:srcRect t="4052" b="4052"/>
          <a:stretch>
            <a:fillRect/>
          </a:stretch>
        </p:blip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67544" y="5157192"/>
            <a:ext cx="8229600" cy="1143000"/>
          </a:xfrm>
        </p:spPr>
        <p:txBody>
          <a:bodyPr>
            <a:normAutofit/>
          </a:bodyPr>
          <a:lstStyle/>
          <a:p>
            <a:pPr algn="l"/>
            <a:r>
              <a:rPr lang="tt-RU" sz="2000" dirty="0" smtClean="0"/>
              <a:t>   1978-1988 елларда мәктәбебездә пионерво</a:t>
            </a:r>
            <a:r>
              <a:rPr lang="ru-RU" sz="2000" dirty="0" smtClean="0"/>
              <a:t>ж</a:t>
            </a:r>
            <a:r>
              <a:rPr lang="tt-RU" sz="2000" dirty="0" smtClean="0"/>
              <a:t>атый булып эшләгән Хәйретдинова Әлфинур апа мәктәбебезнең кадерле кунагы.</a:t>
            </a:r>
            <a:endParaRPr lang="ru-RU" sz="2000" dirty="0"/>
          </a:p>
        </p:txBody>
      </p:sp>
      <p:pic>
        <p:nvPicPr>
          <p:cNvPr id="7" name="Содержимое 6" descr="SAM_1289.JPG"/>
          <p:cNvPicPr>
            <a:picLocks noGrp="1" noChangeAspect="1"/>
          </p:cNvPicPr>
          <p:nvPr>
            <p:ph idx="1"/>
          </p:nvPr>
        </p:nvPicPr>
        <p:blipFill>
          <a:blip r:embed="rId2" cstate="print"/>
          <a:stretch>
            <a:fillRect/>
          </a:stretch>
        </p:blipFill>
        <p:spPr>
          <a:xfrm>
            <a:off x="899592" y="188640"/>
            <a:ext cx="7488831" cy="4710113"/>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tt-RU" sz="2800" dirty="0" smtClean="0"/>
              <a:t>1990 ел, 15 сентябр</a:t>
            </a:r>
            <a:r>
              <a:rPr lang="ru-RU" sz="2800" dirty="0" err="1" smtClean="0"/>
              <a:t>ь</a:t>
            </a:r>
            <a:r>
              <a:rPr lang="ru-RU" sz="2800" dirty="0" smtClean="0"/>
              <a:t> – </a:t>
            </a:r>
            <a:r>
              <a:rPr lang="ru-RU" sz="2800" dirty="0" err="1" smtClean="0"/>
              <a:t>твб</a:t>
            </a:r>
            <a:r>
              <a:rPr lang="ru-RU" sz="2800" dirty="0" smtClean="0"/>
              <a:t> </a:t>
            </a:r>
            <a:r>
              <a:rPr lang="ru-RU" sz="2800" dirty="0" err="1" smtClean="0"/>
              <a:t>туган</a:t>
            </a:r>
            <a:r>
              <a:rPr lang="ru-RU" sz="2800" dirty="0" smtClean="0"/>
              <a:t> к</a:t>
            </a:r>
            <a:r>
              <a:rPr lang="tt-RU" sz="2800" dirty="0" smtClean="0"/>
              <a:t>өне.</a:t>
            </a:r>
            <a:br>
              <a:rPr lang="tt-RU" sz="2800" dirty="0" smtClean="0"/>
            </a:br>
            <a:r>
              <a:rPr lang="tt-RU" sz="2800" dirty="0" smtClean="0"/>
              <a:t/>
            </a:r>
            <a:br>
              <a:rPr lang="tt-RU" sz="2800" dirty="0" smtClean="0"/>
            </a:br>
            <a:endParaRPr lang="ru-RU" sz="2800" dirty="0"/>
          </a:p>
        </p:txBody>
      </p:sp>
      <p:sp>
        <p:nvSpPr>
          <p:cNvPr id="10" name="Текст 9"/>
          <p:cNvSpPr>
            <a:spLocks noGrp="1"/>
          </p:cNvSpPr>
          <p:nvPr>
            <p:ph type="body" sz="half" idx="2"/>
          </p:nvPr>
        </p:nvSpPr>
        <p:spPr>
          <a:xfrm>
            <a:off x="5364088" y="2996952"/>
            <a:ext cx="3429000" cy="1920240"/>
          </a:xfrm>
        </p:spPr>
        <p:txBody>
          <a:bodyPr>
            <a:noAutofit/>
          </a:bodyPr>
          <a:lstStyle/>
          <a:p>
            <a:r>
              <a:rPr lang="tt-RU" sz="2000" i="1" dirty="0" smtClean="0">
                <a:solidFill>
                  <a:schemeClr val="bg1"/>
                </a:solidFill>
              </a:rPr>
              <a:t>Без варисың синең, Татарстан!</a:t>
            </a:r>
            <a:br>
              <a:rPr lang="tt-RU" sz="2000" i="1" dirty="0" smtClean="0">
                <a:solidFill>
                  <a:schemeClr val="bg1"/>
                </a:solidFill>
              </a:rPr>
            </a:br>
            <a:r>
              <a:rPr lang="tt-RU" sz="2000" i="1" dirty="0" smtClean="0">
                <a:solidFill>
                  <a:schemeClr val="bg1"/>
                </a:solidFill>
              </a:rPr>
              <a:t>Улларыңа лаек алмашлар.</a:t>
            </a:r>
            <a:br>
              <a:rPr lang="tt-RU" sz="2000" i="1" dirty="0" smtClean="0">
                <a:solidFill>
                  <a:schemeClr val="bg1"/>
                </a:solidFill>
              </a:rPr>
            </a:br>
            <a:r>
              <a:rPr lang="tt-RU" sz="2000" i="1" dirty="0" smtClean="0">
                <a:solidFill>
                  <a:schemeClr val="bg1"/>
                </a:solidFill>
              </a:rPr>
              <a:t>Яшел, ак, кызыл төсләрне алган,</a:t>
            </a:r>
            <a:br>
              <a:rPr lang="tt-RU" sz="2000" i="1" dirty="0" smtClean="0">
                <a:solidFill>
                  <a:schemeClr val="bg1"/>
                </a:solidFill>
              </a:rPr>
            </a:br>
            <a:r>
              <a:rPr lang="tt-RU" sz="2000" i="1" dirty="0" smtClean="0">
                <a:solidFill>
                  <a:schemeClr val="bg1"/>
                </a:solidFill>
              </a:rPr>
              <a:t>Галстуклы безнең нык сафлар.</a:t>
            </a:r>
            <a:endParaRPr lang="ru-RU" sz="2000" dirty="0"/>
          </a:p>
        </p:txBody>
      </p:sp>
      <p:pic>
        <p:nvPicPr>
          <p:cNvPr id="11" name="Рисунок 10" descr="KH3WbC.jpg"/>
          <p:cNvPicPr>
            <a:picLocks noGrp="1" noChangeAspect="1"/>
          </p:cNvPicPr>
          <p:nvPr>
            <p:ph type="pic" idx="1"/>
          </p:nvPr>
        </p:nvPicPr>
        <p:blipFill>
          <a:blip r:embed="rId2" cstate="print"/>
          <a:srcRect l="3328" r="3328"/>
          <a:stretch>
            <a:fillRect/>
          </a:stretch>
        </p:blip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67544" y="3789040"/>
            <a:ext cx="8229600" cy="2736304"/>
          </a:xfrm>
        </p:spPr>
        <p:txBody>
          <a:bodyPr>
            <a:noAutofit/>
          </a:bodyPr>
          <a:lstStyle/>
          <a:p>
            <a:pPr algn="l"/>
            <a:r>
              <a:rPr lang="tt-RU" sz="1800" dirty="0" smtClean="0"/>
              <a:t>   </a:t>
            </a:r>
            <a:r>
              <a:rPr lang="tt-RU" sz="2000" dirty="0" smtClean="0"/>
              <a:t>Бәрәскә төп гомуми белем бирү мәктәбенең  “Дуслык” балалар оешмасы балаларга һәм яшүсмерләргә җәмгыят</a:t>
            </a:r>
            <a:r>
              <a:rPr lang="ru-RU" sz="2000" dirty="0" err="1" smtClean="0"/>
              <a:t>ь</a:t>
            </a:r>
            <a:r>
              <a:rPr lang="tt-RU" sz="2000" dirty="0" smtClean="0"/>
              <a:t>тә үз урыннарын табарга, төрле яклы үсешкә ирешергә ярдәм итү, аларда яш</a:t>
            </a:r>
            <a:r>
              <a:rPr lang="ru-RU" sz="2000" dirty="0" err="1" smtClean="0"/>
              <a:t>ь</a:t>
            </a:r>
            <a:r>
              <a:rPr lang="tt-RU" sz="2000" dirty="0" smtClean="0"/>
              <a:t> граңданнар буларак җаваплылык хисе тәрбияләү бурычын куя.</a:t>
            </a:r>
            <a:br>
              <a:rPr lang="tt-RU" sz="2000" dirty="0" smtClean="0"/>
            </a:br>
            <a:r>
              <a:rPr lang="tt-RU" sz="2000" dirty="0" smtClean="0"/>
              <a:t>   Балаларның интеллектуал</a:t>
            </a:r>
            <a:r>
              <a:rPr lang="ru-RU" sz="2000" dirty="0" err="1" smtClean="0"/>
              <a:t>ь</a:t>
            </a:r>
            <a:r>
              <a:rPr lang="ru-RU" sz="2000" dirty="0" smtClean="0"/>
              <a:t>, </a:t>
            </a:r>
            <a:r>
              <a:rPr lang="ru-RU" sz="2000" dirty="0" err="1" smtClean="0"/>
              <a:t>экологик</a:t>
            </a:r>
            <a:r>
              <a:rPr lang="ru-RU" sz="2000" dirty="0" smtClean="0"/>
              <a:t>, эстетик, </a:t>
            </a:r>
            <a:r>
              <a:rPr lang="ru-RU" sz="2000" dirty="0" err="1" smtClean="0"/>
              <a:t>уен</a:t>
            </a:r>
            <a:r>
              <a:rPr lang="ru-RU" sz="2000" dirty="0" smtClean="0"/>
              <a:t>, </a:t>
            </a:r>
            <a:r>
              <a:rPr lang="ru-RU" sz="2000" dirty="0" err="1" smtClean="0"/>
              <a:t>хезмәт, икъ</a:t>
            </a:r>
            <a:r>
              <a:rPr lang="tt-RU" sz="2000" dirty="0" smtClean="0"/>
              <a:t>тисад, эзләнү һ.б. төр эшчәнлектә катнашуы аларның үсеше, үз сәләтләреннән файдалана белергә өйрәнүләре өчен мөһим.  </a:t>
            </a:r>
            <a:endParaRPr lang="ru-RU" sz="2000" dirty="0"/>
          </a:p>
        </p:txBody>
      </p:sp>
      <p:pic>
        <p:nvPicPr>
          <p:cNvPr id="7" name="Содержимое 6" descr="img006.jpg"/>
          <p:cNvPicPr>
            <a:picLocks noGrp="1" noChangeAspect="1"/>
          </p:cNvPicPr>
          <p:nvPr>
            <p:ph idx="1"/>
          </p:nvPr>
        </p:nvPicPr>
        <p:blipFill>
          <a:blip r:embed="rId2" cstate="print"/>
          <a:stretch>
            <a:fillRect/>
          </a:stretch>
        </p:blipFill>
        <p:spPr>
          <a:xfrm>
            <a:off x="1907704" y="260648"/>
            <a:ext cx="5263896" cy="3435096"/>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67544" y="908720"/>
            <a:ext cx="4040188" cy="750887"/>
          </a:xfrm>
        </p:spPr>
        <p:txBody>
          <a:bodyPr>
            <a:normAutofit lnSpcReduction="10000"/>
          </a:bodyPr>
          <a:lstStyle/>
          <a:p>
            <a:r>
              <a:rPr lang="tt-RU" cap="none" dirty="0" smtClean="0"/>
              <a:t>“Аҗаган” хәрби-патриотик уены.</a:t>
            </a:r>
            <a:endParaRPr lang="ru-RU" cap="none" dirty="0"/>
          </a:p>
        </p:txBody>
      </p:sp>
      <p:sp>
        <p:nvSpPr>
          <p:cNvPr id="4" name="Текст 3"/>
          <p:cNvSpPr>
            <a:spLocks noGrp="1"/>
          </p:cNvSpPr>
          <p:nvPr>
            <p:ph type="body" sz="half" idx="3"/>
          </p:nvPr>
        </p:nvSpPr>
        <p:spPr>
          <a:xfrm>
            <a:off x="4644008" y="2492896"/>
            <a:ext cx="4041775" cy="750887"/>
          </a:xfrm>
        </p:spPr>
        <p:txBody>
          <a:bodyPr/>
          <a:lstStyle/>
          <a:p>
            <a:r>
              <a:rPr lang="tt-RU" cap="none" dirty="0" smtClean="0"/>
              <a:t>“Өч буын” очрашуы.</a:t>
            </a:r>
            <a:endParaRPr lang="ru-RU" cap="none" dirty="0"/>
          </a:p>
        </p:txBody>
      </p:sp>
      <p:pic>
        <p:nvPicPr>
          <p:cNvPr id="7" name="Содержимое 6" descr="IMG_1696.JPG"/>
          <p:cNvPicPr>
            <a:picLocks noGrp="1" noChangeAspect="1"/>
          </p:cNvPicPr>
          <p:nvPr>
            <p:ph sz="quarter" idx="2"/>
          </p:nvPr>
        </p:nvPicPr>
        <p:blipFill>
          <a:blip r:embed="rId2" cstate="print"/>
          <a:stretch>
            <a:fillRect/>
          </a:stretch>
        </p:blipFill>
        <p:spPr>
          <a:xfrm>
            <a:off x="467544" y="2060848"/>
            <a:ext cx="4040188" cy="3030141"/>
          </a:xfrm>
        </p:spPr>
      </p:pic>
      <p:pic>
        <p:nvPicPr>
          <p:cNvPr id="8" name="Содержимое 7" descr="IMG_1663.JPG"/>
          <p:cNvPicPr>
            <a:picLocks noGrp="1" noChangeAspect="1"/>
          </p:cNvPicPr>
          <p:nvPr>
            <p:ph sz="quarter" idx="4"/>
          </p:nvPr>
        </p:nvPicPr>
        <p:blipFill>
          <a:blip r:embed="rId3" cstate="print"/>
          <a:stretch>
            <a:fillRect/>
          </a:stretch>
        </p:blipFill>
        <p:spPr>
          <a:xfrm>
            <a:off x="4716016" y="3573016"/>
            <a:ext cx="4041775" cy="3031331"/>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dirty="0" smtClean="0"/>
              <a:t>Уку -  безнең төп эшебез</a:t>
            </a:r>
            <a:endParaRPr lang="ru-RU" dirty="0"/>
          </a:p>
        </p:txBody>
      </p:sp>
      <p:pic>
        <p:nvPicPr>
          <p:cNvPr id="7" name="Содержимое 6" descr="IMG_1425.JPG"/>
          <p:cNvPicPr>
            <a:picLocks noGrp="1" noChangeAspect="1"/>
          </p:cNvPicPr>
          <p:nvPr>
            <p:ph sz="quarter" idx="2"/>
          </p:nvPr>
        </p:nvPicPr>
        <p:blipFill>
          <a:blip r:embed="rId2" cstate="print"/>
          <a:stretch>
            <a:fillRect/>
          </a:stretch>
        </p:blipFill>
        <p:spPr>
          <a:xfrm>
            <a:off x="467544" y="1988840"/>
            <a:ext cx="4040188" cy="3030141"/>
          </a:xfrm>
        </p:spPr>
      </p:pic>
      <p:pic>
        <p:nvPicPr>
          <p:cNvPr id="8" name="Содержимое 7" descr="IMG_1453.JPG"/>
          <p:cNvPicPr>
            <a:picLocks noGrp="1" noChangeAspect="1"/>
          </p:cNvPicPr>
          <p:nvPr>
            <p:ph sz="quarter" idx="4"/>
          </p:nvPr>
        </p:nvPicPr>
        <p:blipFill>
          <a:blip r:embed="rId3" cstate="print"/>
          <a:stretch>
            <a:fillRect/>
          </a:stretch>
        </p:blipFill>
        <p:spPr>
          <a:xfrm>
            <a:off x="4644008" y="1988840"/>
            <a:ext cx="4041775" cy="3031331"/>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dirty="0" smtClean="0"/>
              <a:t>Хезмәт  тәрбиясе</a:t>
            </a:r>
            <a:endParaRPr lang="ru-RU" dirty="0"/>
          </a:p>
        </p:txBody>
      </p:sp>
      <p:pic>
        <p:nvPicPr>
          <p:cNvPr id="7" name="Содержимое 6" descr="IMG_1377.jpg"/>
          <p:cNvPicPr>
            <a:picLocks noGrp="1" noChangeAspect="1"/>
          </p:cNvPicPr>
          <p:nvPr>
            <p:ph sz="quarter" idx="2"/>
          </p:nvPr>
        </p:nvPicPr>
        <p:blipFill>
          <a:blip r:embed="rId2" cstate="print"/>
          <a:stretch>
            <a:fillRect/>
          </a:stretch>
        </p:blipFill>
        <p:spPr>
          <a:xfrm>
            <a:off x="467544" y="1916832"/>
            <a:ext cx="4040188" cy="3030141"/>
          </a:xfrm>
        </p:spPr>
      </p:pic>
      <p:pic>
        <p:nvPicPr>
          <p:cNvPr id="8" name="Содержимое 7" descr="P1040022.JPG"/>
          <p:cNvPicPr>
            <a:picLocks noGrp="1" noChangeAspect="1"/>
          </p:cNvPicPr>
          <p:nvPr>
            <p:ph sz="quarter" idx="4"/>
          </p:nvPr>
        </p:nvPicPr>
        <p:blipFill>
          <a:blip r:embed="rId3" cstate="print"/>
          <a:stretch>
            <a:fillRect/>
          </a:stretch>
        </p:blipFill>
        <p:spPr>
          <a:xfrm>
            <a:off x="4644008" y="3573016"/>
            <a:ext cx="4041775" cy="3031331"/>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95536" y="476672"/>
            <a:ext cx="4040188" cy="750887"/>
          </a:xfrm>
        </p:spPr>
        <p:txBody>
          <a:bodyPr>
            <a:normAutofit fontScale="85000" lnSpcReduction="10000"/>
          </a:bodyPr>
          <a:lstStyle/>
          <a:p>
            <a:r>
              <a:rPr lang="tt-RU" dirty="0" smtClean="0"/>
              <a:t>“К</a:t>
            </a:r>
            <a:r>
              <a:rPr lang="tt-RU" cap="none" dirty="0" smtClean="0"/>
              <a:t>уркынычсыз тәгәрмәч” – район күләмендә гел призлы урыннар</a:t>
            </a:r>
            <a:endParaRPr lang="ru-RU" cap="none" dirty="0"/>
          </a:p>
        </p:txBody>
      </p:sp>
      <p:sp>
        <p:nvSpPr>
          <p:cNvPr id="4" name="Текст 3"/>
          <p:cNvSpPr>
            <a:spLocks noGrp="1"/>
          </p:cNvSpPr>
          <p:nvPr>
            <p:ph type="body" sz="half" idx="3"/>
          </p:nvPr>
        </p:nvSpPr>
        <p:spPr>
          <a:xfrm>
            <a:off x="4716016" y="2204864"/>
            <a:ext cx="4041775" cy="750887"/>
          </a:xfrm>
        </p:spPr>
        <p:txBody>
          <a:bodyPr>
            <a:normAutofit lnSpcReduction="10000"/>
          </a:bodyPr>
          <a:lstStyle/>
          <a:p>
            <a:r>
              <a:rPr lang="tt-RU" cap="none" dirty="0" smtClean="0"/>
              <a:t>Хоккей – егетләрнең иң яраткан спорт төре.</a:t>
            </a:r>
            <a:endParaRPr lang="ru-RU" cap="none" dirty="0"/>
          </a:p>
        </p:txBody>
      </p:sp>
      <p:pic>
        <p:nvPicPr>
          <p:cNvPr id="7" name="Содержимое 6" descr="IMG_0345.JPG"/>
          <p:cNvPicPr>
            <a:picLocks noGrp="1" noChangeAspect="1"/>
          </p:cNvPicPr>
          <p:nvPr>
            <p:ph sz="quarter" idx="2"/>
          </p:nvPr>
        </p:nvPicPr>
        <p:blipFill>
          <a:blip r:embed="rId2" cstate="print"/>
          <a:stretch>
            <a:fillRect/>
          </a:stretch>
        </p:blipFill>
        <p:spPr>
          <a:xfrm>
            <a:off x="467544" y="1556792"/>
            <a:ext cx="4040188" cy="3030141"/>
          </a:xfrm>
        </p:spPr>
      </p:pic>
      <p:pic>
        <p:nvPicPr>
          <p:cNvPr id="8" name="Содержимое 7" descr="IMG_1398.JPG"/>
          <p:cNvPicPr>
            <a:picLocks noGrp="1" noChangeAspect="1"/>
          </p:cNvPicPr>
          <p:nvPr>
            <p:ph sz="quarter" idx="4"/>
          </p:nvPr>
        </p:nvPicPr>
        <p:blipFill>
          <a:blip r:embed="rId3" cstate="print"/>
          <a:stretch>
            <a:fillRect/>
          </a:stretch>
        </p:blipFill>
        <p:spPr>
          <a:xfrm>
            <a:off x="4716016" y="3429000"/>
            <a:ext cx="4041775" cy="3031331"/>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67544" y="1772816"/>
            <a:ext cx="4040188" cy="750887"/>
          </a:xfrm>
        </p:spPr>
        <p:txBody>
          <a:bodyPr/>
          <a:lstStyle/>
          <a:p>
            <a:r>
              <a:rPr lang="tt-RU" cap="none" dirty="0" smtClean="0"/>
              <a:t>“Чишмә” опера</a:t>
            </a:r>
            <a:r>
              <a:rPr lang="ru-RU" cap="none" dirty="0" err="1" smtClean="0"/>
              <a:t>ц</a:t>
            </a:r>
            <a:r>
              <a:rPr lang="tt-RU" cap="none" dirty="0" smtClean="0"/>
              <a:t>иясе</a:t>
            </a:r>
            <a:endParaRPr lang="ru-RU" cap="none" dirty="0"/>
          </a:p>
        </p:txBody>
      </p:sp>
      <p:sp>
        <p:nvSpPr>
          <p:cNvPr id="4" name="Текст 3"/>
          <p:cNvSpPr>
            <a:spLocks noGrp="1"/>
          </p:cNvSpPr>
          <p:nvPr>
            <p:ph type="body" sz="half" idx="3"/>
          </p:nvPr>
        </p:nvSpPr>
        <p:spPr>
          <a:xfrm>
            <a:off x="4644008" y="1844824"/>
            <a:ext cx="4041775" cy="750887"/>
          </a:xfrm>
        </p:spPr>
        <p:txBody>
          <a:bodyPr/>
          <a:lstStyle/>
          <a:p>
            <a:r>
              <a:rPr lang="ru-RU" cap="none" dirty="0" err="1" smtClean="0"/>
              <a:t>Балалар</a:t>
            </a:r>
            <a:r>
              <a:rPr lang="ru-RU" cap="none" dirty="0" smtClean="0"/>
              <a:t> м</a:t>
            </a:r>
            <a:r>
              <a:rPr lang="tt-RU" cap="none" dirty="0" smtClean="0"/>
              <a:t>әктәп музеенда</a:t>
            </a:r>
          </a:p>
        </p:txBody>
      </p:sp>
      <p:pic>
        <p:nvPicPr>
          <p:cNvPr id="7" name="Содержимое 6" descr="IMG_1497.JPG"/>
          <p:cNvPicPr>
            <a:picLocks noGrp="1" noChangeAspect="1"/>
          </p:cNvPicPr>
          <p:nvPr>
            <p:ph sz="quarter" idx="2"/>
          </p:nvPr>
        </p:nvPicPr>
        <p:blipFill>
          <a:blip r:embed="rId2" cstate="print"/>
          <a:stretch>
            <a:fillRect/>
          </a:stretch>
        </p:blipFill>
        <p:spPr>
          <a:xfrm>
            <a:off x="457200" y="2729111"/>
            <a:ext cx="4040188" cy="3030141"/>
          </a:xfrm>
        </p:spPr>
      </p:pic>
      <p:pic>
        <p:nvPicPr>
          <p:cNvPr id="8" name="Содержимое 7" descr="DSCF1729.JPG"/>
          <p:cNvPicPr>
            <a:picLocks noGrp="1" noChangeAspect="1"/>
          </p:cNvPicPr>
          <p:nvPr>
            <p:ph sz="quarter" idx="4"/>
          </p:nvPr>
        </p:nvPicPr>
        <p:blipFill>
          <a:blip r:embed="rId3" cstate="print"/>
          <a:stretch>
            <a:fillRect/>
          </a:stretch>
        </p:blipFill>
        <p:spPr>
          <a:xfrm>
            <a:off x="4645025" y="2728516"/>
            <a:ext cx="4041775" cy="3031331"/>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2" name="Текст 21"/>
          <p:cNvSpPr>
            <a:spLocks noGrp="1"/>
          </p:cNvSpPr>
          <p:nvPr>
            <p:ph type="body" idx="1"/>
          </p:nvPr>
        </p:nvSpPr>
        <p:spPr>
          <a:xfrm>
            <a:off x="395536" y="3284984"/>
            <a:ext cx="7371104" cy="743507"/>
          </a:xfrm>
        </p:spPr>
        <p:txBody>
          <a:bodyPr>
            <a:noAutofit/>
          </a:bodyPr>
          <a:lstStyle/>
          <a:p>
            <a:pPr algn="l"/>
            <a:r>
              <a:rPr lang="tt-RU" sz="3200" dirty="0" smtClean="0"/>
              <a:t>    Балалар оешмалары – иҗтимагый хәрәкәтләрнең бер өлеше. Алар яш</a:t>
            </a:r>
            <a:r>
              <a:rPr lang="ru-RU" sz="3200" dirty="0" err="1" smtClean="0"/>
              <a:t>ь</a:t>
            </a:r>
            <a:r>
              <a:rPr lang="ru-RU" sz="3200" dirty="0" smtClean="0"/>
              <a:t> </a:t>
            </a:r>
            <a:r>
              <a:rPr lang="tt-RU" sz="3200" dirty="0" smtClean="0"/>
              <a:t>буынны тормышка әзерләүдә, аның хокукларын яклауда зур әһәмияткә ия.</a:t>
            </a:r>
            <a:endParaRPr lang="ru-RU" sz="3200"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dirty="0" smtClean="0"/>
              <a:t>Театрның йөрәге - Бәрәскәдән</a:t>
            </a:r>
            <a:endParaRPr lang="ru-RU" dirty="0"/>
          </a:p>
        </p:txBody>
      </p:sp>
      <p:pic>
        <p:nvPicPr>
          <p:cNvPr id="7" name="Содержимое 6" descr="IMG_1231.JPG"/>
          <p:cNvPicPr>
            <a:picLocks noGrp="1" noChangeAspect="1"/>
          </p:cNvPicPr>
          <p:nvPr>
            <p:ph sz="quarter" idx="2"/>
          </p:nvPr>
        </p:nvPicPr>
        <p:blipFill>
          <a:blip r:embed="rId2" cstate="print"/>
          <a:stretch>
            <a:fillRect/>
          </a:stretch>
        </p:blipFill>
        <p:spPr>
          <a:xfrm>
            <a:off x="467544" y="1700808"/>
            <a:ext cx="4040188" cy="3030141"/>
          </a:xfrm>
        </p:spPr>
      </p:pic>
      <p:pic>
        <p:nvPicPr>
          <p:cNvPr id="8" name="Содержимое 7" descr="IMG_1269.JPG"/>
          <p:cNvPicPr>
            <a:picLocks noGrp="1" noChangeAspect="1"/>
          </p:cNvPicPr>
          <p:nvPr>
            <p:ph sz="quarter" idx="4"/>
          </p:nvPr>
        </p:nvPicPr>
        <p:blipFill>
          <a:blip r:embed="rId3" cstate="print"/>
          <a:stretch>
            <a:fillRect/>
          </a:stretch>
        </p:blipFill>
        <p:spPr>
          <a:xfrm>
            <a:off x="4644008" y="3501008"/>
            <a:ext cx="4041775" cy="3031331"/>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dirty="0" smtClean="0"/>
              <a:t>“Әкиятләр иле” мәктәп яны балалар ял лагере</a:t>
            </a:r>
            <a:endParaRPr lang="ru-RU" dirty="0"/>
          </a:p>
        </p:txBody>
      </p:sp>
      <p:pic>
        <p:nvPicPr>
          <p:cNvPr id="7" name="Содержимое 6" descr="DSCF1763.JPG"/>
          <p:cNvPicPr>
            <a:picLocks noGrp="1" noChangeAspect="1"/>
          </p:cNvPicPr>
          <p:nvPr>
            <p:ph sz="quarter" idx="2"/>
          </p:nvPr>
        </p:nvPicPr>
        <p:blipFill>
          <a:blip r:embed="rId2" cstate="print"/>
          <a:stretch>
            <a:fillRect/>
          </a:stretch>
        </p:blipFill>
        <p:spPr>
          <a:xfrm>
            <a:off x="467544" y="1700808"/>
            <a:ext cx="4040188" cy="3030141"/>
          </a:xfrm>
        </p:spPr>
      </p:pic>
      <p:pic>
        <p:nvPicPr>
          <p:cNvPr id="8" name="Содержимое 7" descr="IMG_0051.JPG"/>
          <p:cNvPicPr>
            <a:picLocks noGrp="1" noChangeAspect="1"/>
          </p:cNvPicPr>
          <p:nvPr>
            <p:ph sz="quarter" idx="4"/>
          </p:nvPr>
        </p:nvPicPr>
        <p:blipFill>
          <a:blip r:embed="rId3" cstate="print"/>
          <a:stretch>
            <a:fillRect/>
          </a:stretch>
        </p:blipFill>
        <p:spPr>
          <a:xfrm>
            <a:off x="4644008" y="3356992"/>
            <a:ext cx="4041775" cy="3031331"/>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p:txBody>
          <a:bodyPr>
            <a:normAutofit fontScale="90000"/>
          </a:bodyPr>
          <a:lstStyle/>
          <a:p>
            <a:r>
              <a:rPr lang="tt-RU" dirty="0" smtClean="0"/>
              <a:t>Балалар оешмасы – иҗтимагый тормыш мәктәбе ул.</a:t>
            </a:r>
            <a:endParaRPr lang="ru-RU" dirty="0"/>
          </a:p>
        </p:txBody>
      </p:sp>
      <p:pic>
        <p:nvPicPr>
          <p:cNvPr id="12" name="Содержимое 11" descr="пионер.jpg"/>
          <p:cNvPicPr>
            <a:picLocks noGrp="1" noChangeAspect="1"/>
          </p:cNvPicPr>
          <p:nvPr>
            <p:ph sz="half" idx="1"/>
          </p:nvPr>
        </p:nvPicPr>
        <p:blipFill>
          <a:blip r:embed="rId2" cstate="print"/>
          <a:stretch>
            <a:fillRect/>
          </a:stretch>
        </p:blipFill>
        <p:spPr>
          <a:xfrm>
            <a:off x="467544" y="1700808"/>
            <a:ext cx="4038600" cy="2937792"/>
          </a:xfrm>
        </p:spPr>
      </p:pic>
      <p:pic>
        <p:nvPicPr>
          <p:cNvPr id="13" name="Содержимое 12" descr="SAM_1305.JPG"/>
          <p:cNvPicPr>
            <a:picLocks noGrp="1" noChangeAspect="1"/>
          </p:cNvPicPr>
          <p:nvPr>
            <p:ph sz="half" idx="2"/>
          </p:nvPr>
        </p:nvPicPr>
        <p:blipFill>
          <a:blip r:embed="rId3" cstate="print"/>
          <a:stretch>
            <a:fillRect/>
          </a:stretch>
        </p:blipFill>
        <p:spPr>
          <a:xfrm>
            <a:off x="4644008" y="3212976"/>
            <a:ext cx="4038600" cy="3028950"/>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half" idx="2"/>
          </p:nvPr>
        </p:nvSpPr>
        <p:spPr>
          <a:xfrm>
            <a:off x="611560" y="476672"/>
            <a:ext cx="8075240" cy="5649491"/>
          </a:xfrm>
        </p:spPr>
        <p:txBody>
          <a:bodyPr/>
          <a:lstStyle/>
          <a:p>
            <a:r>
              <a:rPr lang="ru-RU" dirty="0" smtClean="0"/>
              <a:t>Муниципальное бюджетное образовательное учреждение «</a:t>
            </a:r>
            <a:r>
              <a:rPr lang="ru-RU" dirty="0" err="1" smtClean="0"/>
              <a:t>Берескинская</a:t>
            </a:r>
            <a:r>
              <a:rPr lang="ru-RU" dirty="0" smtClean="0"/>
              <a:t> средняя общеобразовательная школа» </a:t>
            </a:r>
            <a:r>
              <a:rPr lang="ru-RU" dirty="0" err="1" smtClean="0"/>
              <a:t>Атнинского</a:t>
            </a:r>
            <a:r>
              <a:rPr lang="ru-RU" dirty="0" smtClean="0"/>
              <a:t> муниципального района Республики Татарстан</a:t>
            </a:r>
          </a:p>
          <a:p>
            <a:endParaRPr lang="ru-RU" dirty="0" smtClean="0"/>
          </a:p>
          <a:p>
            <a:r>
              <a:rPr lang="ru-RU" dirty="0" smtClean="0"/>
              <a:t>422743, РТ, </a:t>
            </a:r>
            <a:r>
              <a:rPr lang="ru-RU" dirty="0" err="1" smtClean="0"/>
              <a:t>Атнинский</a:t>
            </a:r>
            <a:r>
              <a:rPr lang="ru-RU" dirty="0" smtClean="0"/>
              <a:t> район, д. </a:t>
            </a:r>
            <a:r>
              <a:rPr lang="ru-RU" dirty="0" err="1" smtClean="0"/>
              <a:t>Береска</a:t>
            </a:r>
            <a:r>
              <a:rPr lang="ru-RU" dirty="0" smtClean="0"/>
              <a:t>, ул. Татарстан , д.1А</a:t>
            </a:r>
          </a:p>
          <a:p>
            <a:r>
              <a:rPr lang="ru-RU" dirty="0" smtClean="0"/>
              <a:t>+7(843)-693-36-06       difi87@mail.ru</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76672"/>
            <a:ext cx="6255488" cy="1362075"/>
          </a:xfrm>
        </p:spPr>
        <p:txBody>
          <a:bodyPr>
            <a:normAutofit/>
          </a:bodyPr>
          <a:lstStyle/>
          <a:p>
            <a:r>
              <a:rPr lang="tt-RU" sz="2800" dirty="0" smtClean="0"/>
              <a:t>ДАнлы пионерия ел</a:t>
            </a:r>
            <a:r>
              <a:rPr lang="ru-RU" sz="2800" dirty="0" err="1" smtClean="0"/>
              <a:t>ъ</a:t>
            </a:r>
            <a:r>
              <a:rPr lang="tt-RU" sz="2800" dirty="0" smtClean="0"/>
              <a:t>язмасы</a:t>
            </a:r>
            <a:endParaRPr lang="ru-RU" sz="2800" dirty="0"/>
          </a:p>
        </p:txBody>
      </p:sp>
      <p:sp>
        <p:nvSpPr>
          <p:cNvPr id="3" name="Текст 2"/>
          <p:cNvSpPr>
            <a:spLocks noGrp="1"/>
          </p:cNvSpPr>
          <p:nvPr>
            <p:ph type="body" idx="1"/>
          </p:nvPr>
        </p:nvSpPr>
        <p:spPr>
          <a:xfrm>
            <a:off x="179512" y="548680"/>
            <a:ext cx="7920880" cy="5256584"/>
          </a:xfrm>
        </p:spPr>
        <p:txBody>
          <a:bodyPr>
            <a:noAutofit/>
          </a:bodyPr>
          <a:lstStyle/>
          <a:p>
            <a:pPr algn="just">
              <a:buClr>
                <a:schemeClr val="tx1"/>
              </a:buClr>
              <a:buFont typeface="Trebuchet MS" pitchFamily="34" charset="0"/>
              <a:buChar char="—"/>
            </a:pPr>
            <a:r>
              <a:rPr lang="tt-RU" sz="1800" dirty="0" smtClean="0"/>
              <a:t>1922 елның 19 маенда РКСМның 2 нче Бөтенсоюз конферен</a:t>
            </a:r>
            <a:r>
              <a:rPr lang="ru-RU" sz="1800" dirty="0" err="1" smtClean="0"/>
              <a:t>ц</a:t>
            </a:r>
            <a:r>
              <a:rPr lang="tt-RU" sz="1800" dirty="0" smtClean="0"/>
              <a:t>иясендә балаларның </a:t>
            </a:r>
            <a:r>
              <a:rPr lang="ru-RU" sz="1800" dirty="0" err="1" smtClean="0"/>
              <a:t>коммунистик</a:t>
            </a:r>
            <a:r>
              <a:rPr lang="ru-RU" sz="1800" dirty="0" smtClean="0"/>
              <a:t> </a:t>
            </a:r>
            <a:r>
              <a:rPr lang="ru-RU" sz="1800" dirty="0" err="1" smtClean="0"/>
              <a:t>группаларын</a:t>
            </a:r>
            <a:r>
              <a:rPr lang="ru-RU" sz="1800" dirty="0" smtClean="0"/>
              <a:t> </a:t>
            </a:r>
            <a:r>
              <a:rPr lang="ru-RU" sz="1800" dirty="0" err="1" smtClean="0"/>
              <a:t>оештыру</a:t>
            </a:r>
            <a:r>
              <a:rPr lang="ru-RU" sz="1800" dirty="0" smtClean="0"/>
              <a:t> </a:t>
            </a:r>
            <a:r>
              <a:rPr lang="ru-RU" sz="1800" dirty="0" err="1" smtClean="0"/>
              <a:t>буенча</a:t>
            </a:r>
            <a:r>
              <a:rPr lang="ru-RU" sz="1800" dirty="0" smtClean="0"/>
              <a:t> </a:t>
            </a:r>
            <a:r>
              <a:rPr lang="ru-RU" sz="1800" dirty="0" err="1" smtClean="0"/>
              <a:t>Мәскәү тәҗрибәсен җәелдерү турында</a:t>
            </a:r>
            <a:r>
              <a:rPr lang="ru-RU" sz="1800" dirty="0" smtClean="0"/>
              <a:t> </a:t>
            </a:r>
            <a:r>
              <a:rPr lang="ru-RU" sz="1800" dirty="0" err="1" smtClean="0"/>
              <a:t>карар</a:t>
            </a:r>
            <a:r>
              <a:rPr lang="ru-RU" sz="1800" dirty="0" smtClean="0"/>
              <a:t> кабул </a:t>
            </a:r>
            <a:r>
              <a:rPr lang="ru-RU" sz="1800" dirty="0" err="1" smtClean="0"/>
              <a:t>ителә</a:t>
            </a:r>
            <a:r>
              <a:rPr lang="ru-RU" sz="1800" dirty="0" smtClean="0"/>
              <a:t>.</a:t>
            </a:r>
          </a:p>
          <a:p>
            <a:pPr algn="just">
              <a:buClr>
                <a:schemeClr val="tx1"/>
              </a:buClr>
              <a:buFont typeface="Trebuchet MS" pitchFamily="34" charset="0"/>
              <a:buChar char="—"/>
            </a:pPr>
            <a:r>
              <a:rPr lang="tt-RU" sz="1800" dirty="0" smtClean="0"/>
              <a:t>1923 ел. Пионер отрядлары каршында октябрят группалары оеша.</a:t>
            </a:r>
          </a:p>
          <a:p>
            <a:pPr algn="just">
              <a:buClr>
                <a:schemeClr val="tx1"/>
              </a:buClr>
              <a:buFont typeface="Trebuchet MS" pitchFamily="34" charset="0"/>
              <a:buChar char="—"/>
            </a:pPr>
            <a:r>
              <a:rPr lang="tt-RU" sz="1800" dirty="0" smtClean="0"/>
              <a:t>1924 ел, январь. Бөтенсоюз пионер оешмасына В.И. Ленин исеме бирелә.</a:t>
            </a:r>
          </a:p>
          <a:p>
            <a:pPr algn="just">
              <a:buClr>
                <a:schemeClr val="tx1"/>
              </a:buClr>
              <a:buFont typeface="Trebuchet MS" pitchFamily="34" charset="0"/>
              <a:buChar char="—"/>
            </a:pPr>
            <a:r>
              <a:rPr lang="tt-RU" sz="1800" dirty="0" smtClean="0"/>
              <a:t>1925 ел,16 </a:t>
            </a:r>
            <a:r>
              <a:rPr lang="ru-RU" sz="1800" dirty="0" smtClean="0"/>
              <a:t>июнь.</a:t>
            </a:r>
            <a:r>
              <a:rPr lang="tt-RU" sz="1800" dirty="0" smtClean="0"/>
              <a:t> Бөтенсоюз пионер лагере “Артек” оеша.</a:t>
            </a:r>
          </a:p>
          <a:p>
            <a:pPr algn="just">
              <a:buClr>
                <a:schemeClr val="tx1"/>
              </a:buClr>
              <a:buFont typeface="Trebuchet MS" pitchFamily="34" charset="0"/>
              <a:buChar char="—"/>
            </a:pPr>
            <a:r>
              <a:rPr lang="tt-RU" sz="1800" dirty="0" smtClean="0"/>
              <a:t>1929 ел,18 – 25 август. Пионерларның 1 нче Бөтенсоюз слеты уза.</a:t>
            </a:r>
          </a:p>
          <a:p>
            <a:pPr algn="just">
              <a:buClr>
                <a:schemeClr val="tx1"/>
              </a:buClr>
              <a:buFont typeface="Trebuchet MS" pitchFamily="34" charset="0"/>
              <a:buChar char="—"/>
            </a:pPr>
            <a:r>
              <a:rPr lang="tt-RU" sz="1800" dirty="0" smtClean="0"/>
              <a:t>1940 ел. Тимурчылык хәрәкәте башлануга этәргеч булып, А. Гайдарның “Тимур һәм аның командасы” дигән китабы дөн</a:t>
            </a:r>
            <a:r>
              <a:rPr lang="ru-RU" sz="1800" dirty="0" err="1" smtClean="0"/>
              <a:t>ь</a:t>
            </a:r>
            <a:r>
              <a:rPr lang="tt-RU" sz="1800" dirty="0" smtClean="0"/>
              <a:t>я күрә.</a:t>
            </a:r>
          </a:p>
          <a:p>
            <a:pPr algn="just">
              <a:buClr>
                <a:schemeClr val="tx1"/>
              </a:buClr>
              <a:buFont typeface="Trebuchet MS" pitchFamily="34" charset="0"/>
              <a:buChar char="—"/>
            </a:pPr>
            <a:r>
              <a:rPr lang="tt-RU" sz="1800" dirty="0" smtClean="0"/>
              <a:t>1945 ел. Бөтенсоюз пионер оешмасының мактау китабы ачыла.</a:t>
            </a:r>
          </a:p>
          <a:p>
            <a:pPr algn="just">
              <a:buClr>
                <a:schemeClr val="tx1"/>
              </a:buClr>
              <a:buFont typeface="Trebuchet MS" pitchFamily="34" charset="0"/>
              <a:buChar char="—"/>
            </a:pPr>
            <a:r>
              <a:rPr lang="tt-RU" sz="1800" dirty="0" smtClean="0"/>
              <a:t>1960 ел, июн</a:t>
            </a:r>
            <a:r>
              <a:rPr lang="ru-RU" sz="1800" dirty="0" err="1" smtClean="0"/>
              <a:t>ь</a:t>
            </a:r>
            <a:r>
              <a:rPr lang="ru-RU" sz="1800" dirty="0" smtClean="0"/>
              <a:t>.</a:t>
            </a:r>
            <a:r>
              <a:rPr lang="tt-RU" sz="1800" dirty="0" smtClean="0"/>
              <a:t> Бөтенроссия пионерлагере “Орленок” оеша.</a:t>
            </a:r>
          </a:p>
          <a:p>
            <a:pPr algn="just">
              <a:buClr>
                <a:schemeClr val="tx1"/>
              </a:buClr>
              <a:buFont typeface="Trebuchet MS" pitchFamily="34" charset="0"/>
              <a:buChar char="—"/>
            </a:pPr>
            <a:r>
              <a:rPr lang="tt-RU" sz="1800" dirty="0" smtClean="0"/>
              <a:t>1990 елның 15 сентябрендә Артекта булып узган 10 Бөтенсоюз слетында Бөтенсоюз пионер оешмасы бетерелү һәм балалар оешмалары федера</a:t>
            </a:r>
            <a:r>
              <a:rPr lang="ru-RU" sz="1800" dirty="0" err="1" smtClean="0"/>
              <a:t>ц</a:t>
            </a:r>
            <a:r>
              <a:rPr lang="tt-RU" sz="1800" dirty="0" smtClean="0"/>
              <a:t>иясе төзелү турында карар кабул ителә.</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076056" y="2636912"/>
            <a:ext cx="3779912" cy="2057400"/>
          </a:xfrm>
        </p:spPr>
        <p:txBody>
          <a:bodyPr>
            <a:noAutofit/>
          </a:bodyPr>
          <a:lstStyle/>
          <a:p>
            <a:r>
              <a:rPr lang="tt-RU" sz="2400" dirty="0" smtClean="0">
                <a:solidFill>
                  <a:schemeClr val="bg1"/>
                </a:solidFill>
              </a:rPr>
              <a:t>1921 елның август аенда бәрәскә авылында беренче комсомол ячейкасы төзелә. Ул өч кешедән тора : Гариф шакиров, һади ситдыйков,гатаулла шамаков.</a:t>
            </a:r>
            <a:endParaRPr lang="ru-RU" sz="2400" dirty="0">
              <a:solidFill>
                <a:schemeClr val="bg1"/>
              </a:solidFill>
            </a:endParaRPr>
          </a:p>
        </p:txBody>
      </p:sp>
      <p:pic>
        <p:nvPicPr>
          <p:cNvPr id="7" name="Рисунок 6" descr="1288392072_komsomol.jpg"/>
          <p:cNvPicPr>
            <a:picLocks noGrp="1" noChangeAspect="1"/>
          </p:cNvPicPr>
          <p:nvPr>
            <p:ph type="pic" idx="1"/>
          </p:nvPr>
        </p:nvPicPr>
        <p:blipFill>
          <a:blip r:embed="rId2" cstate="print"/>
          <a:srcRect l="606" r="606"/>
          <a:stretch>
            <a:fillRect/>
          </a:stretch>
        </p:blipFill>
        <p:spPr>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539552" y="5373216"/>
            <a:ext cx="7239000" cy="1143000"/>
          </a:xfrm>
        </p:spPr>
        <p:txBody>
          <a:bodyPr>
            <a:normAutofit fontScale="90000"/>
          </a:bodyPr>
          <a:lstStyle/>
          <a:p>
            <a:r>
              <a:rPr lang="tt-RU" sz="2800" dirty="0" smtClean="0"/>
              <a:t>Хакимуллина Динәнең “Бөек Ватан сугышы елларында Бәрәскә авылы комсомол оешмасы” темасына эзләнү эше.</a:t>
            </a:r>
            <a:endParaRPr lang="ru-RU" sz="2800" dirty="0"/>
          </a:p>
        </p:txBody>
      </p:sp>
      <p:pic>
        <p:nvPicPr>
          <p:cNvPr id="11" name="Содержимое 10" descr="SDC15450.JPG"/>
          <p:cNvPicPr>
            <a:picLocks noGrp="1" noChangeAspect="1"/>
          </p:cNvPicPr>
          <p:nvPr>
            <p:ph idx="1"/>
          </p:nvPr>
        </p:nvPicPr>
        <p:blipFill>
          <a:blip r:embed="rId2" cstate="print"/>
          <a:stretch>
            <a:fillRect/>
          </a:stretch>
        </p:blipFill>
        <p:spPr>
          <a:xfrm>
            <a:off x="467544" y="260350"/>
            <a:ext cx="7776864" cy="4846638"/>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157192"/>
            <a:ext cx="8229600" cy="1143000"/>
          </a:xfrm>
        </p:spPr>
        <p:txBody>
          <a:bodyPr>
            <a:normAutofit fontScale="90000"/>
          </a:bodyPr>
          <a:lstStyle/>
          <a:p>
            <a:pPr algn="l"/>
            <a:r>
              <a:rPr lang="tt-RU" sz="1800" dirty="0" smtClean="0">
                <a:solidFill>
                  <a:schemeClr val="tx1"/>
                </a:solidFill>
                <a:effectLst/>
              </a:rPr>
              <a:t>    </a:t>
            </a:r>
            <a:r>
              <a:rPr lang="tt-RU" sz="1800" dirty="0" smtClean="0">
                <a:solidFill>
                  <a:schemeClr val="bg1"/>
                </a:solidFill>
                <a:effectLst/>
              </a:rPr>
              <a:t>Бөек Ватан сугышы елларында һәм аннан соң да бик күп еллар Ленин исемендәге колхоз рәисе, ТАССРның  Югары Советы депутаты, СССРның “Хезмәт Кызыл Байрагы ордены” белән бүләкләнгән авылдашыбыз Рауза апа Касыймованың ире Газизнең сугыштан язган хатлары. </a:t>
            </a:r>
            <a:endParaRPr lang="ru-RU" sz="1800" dirty="0">
              <a:solidFill>
                <a:schemeClr val="bg1"/>
              </a:solidFill>
              <a:effectLst/>
            </a:endParaRPr>
          </a:p>
        </p:txBody>
      </p:sp>
      <p:pic>
        <p:nvPicPr>
          <p:cNvPr id="4" name="Содержимое 3" descr="SDC15465.JPG"/>
          <p:cNvPicPr>
            <a:picLocks noGrp="1" noChangeAspect="1"/>
          </p:cNvPicPr>
          <p:nvPr>
            <p:ph idx="1"/>
          </p:nvPr>
        </p:nvPicPr>
        <p:blipFill>
          <a:blip r:embed="rId2" cstate="print"/>
          <a:stretch>
            <a:fillRect/>
          </a:stretch>
        </p:blipFill>
        <p:spPr>
          <a:xfrm>
            <a:off x="683568" y="260350"/>
            <a:ext cx="7776863" cy="4710113"/>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301208"/>
            <a:ext cx="8229600" cy="1143000"/>
          </a:xfrm>
        </p:spPr>
        <p:txBody>
          <a:bodyPr>
            <a:normAutofit/>
          </a:bodyPr>
          <a:lstStyle/>
          <a:p>
            <a:pPr algn="l"/>
            <a:r>
              <a:rPr lang="tt-RU" sz="2000" dirty="0" smtClean="0"/>
              <a:t>   1950 елда Бәрәскә авылында ВЛКСМ членнарының саны 100дән артып китә. Комсомол оешмаларына 7 кешедән торган ВЛКСМ комитеты җитәкчелек итә.</a:t>
            </a:r>
            <a:endParaRPr lang="ru-RU" sz="2000" dirty="0"/>
          </a:p>
        </p:txBody>
      </p:sp>
      <p:pic>
        <p:nvPicPr>
          <p:cNvPr id="4" name="Содержимое 3" descr="SDC15459.JPG"/>
          <p:cNvPicPr>
            <a:picLocks noGrp="1" noChangeAspect="1"/>
          </p:cNvPicPr>
          <p:nvPr>
            <p:ph idx="1"/>
          </p:nvPr>
        </p:nvPicPr>
        <p:blipFill>
          <a:blip r:embed="rId2" cstate="print"/>
          <a:stretch>
            <a:fillRect/>
          </a:stretch>
        </p:blipFill>
        <p:spPr>
          <a:xfrm>
            <a:off x="683568" y="333375"/>
            <a:ext cx="7776864" cy="4708525"/>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229200"/>
            <a:ext cx="8229600" cy="1143000"/>
          </a:xfrm>
        </p:spPr>
        <p:txBody>
          <a:bodyPr>
            <a:noAutofit/>
          </a:bodyPr>
          <a:lstStyle/>
          <a:p>
            <a:pPr algn="l"/>
            <a:r>
              <a:rPr lang="tt-RU" sz="2000" dirty="0" smtClean="0"/>
              <a:t>   Балаларның әти-әниләренең быргы-барабанлы пионерия елларын җылы хисләр белән искә алабыз. Һәр эшләнгән эш отряд һәм дружина ал</a:t>
            </a:r>
            <a:r>
              <a:rPr lang="ru-RU" sz="2000" dirty="0" err="1" smtClean="0"/>
              <a:t>ьбомнарында</a:t>
            </a:r>
            <a:r>
              <a:rPr lang="ru-RU" sz="2000" dirty="0" smtClean="0"/>
              <a:t> </a:t>
            </a:r>
            <a:r>
              <a:rPr lang="ru-RU" sz="2000" dirty="0" err="1" smtClean="0"/>
              <a:t>чагылыш</a:t>
            </a:r>
            <a:r>
              <a:rPr lang="ru-RU" sz="2000" dirty="0" smtClean="0"/>
              <a:t> </a:t>
            </a:r>
            <a:r>
              <a:rPr lang="ru-RU" sz="2000" dirty="0" err="1" smtClean="0"/>
              <a:t>тапкан</a:t>
            </a:r>
            <a:r>
              <a:rPr lang="ru-RU" sz="2000" dirty="0" smtClean="0"/>
              <a:t>. </a:t>
            </a:r>
            <a:r>
              <a:rPr lang="ru-RU" sz="2000" dirty="0" err="1" smtClean="0"/>
              <a:t>Ул</a:t>
            </a:r>
            <a:r>
              <a:rPr lang="ru-RU" sz="2000" dirty="0" smtClean="0"/>
              <a:t> </a:t>
            </a:r>
            <a:r>
              <a:rPr lang="ru-RU" sz="2000" dirty="0" err="1" smtClean="0"/>
              <a:t>елъязмалар</a:t>
            </a:r>
            <a:r>
              <a:rPr lang="ru-RU" sz="2000" dirty="0" smtClean="0"/>
              <a:t> </a:t>
            </a:r>
            <a:r>
              <a:rPr lang="ru-RU" sz="2000" dirty="0" err="1" smtClean="0"/>
              <a:t>мәктәп музееның кадерле</a:t>
            </a:r>
            <a:r>
              <a:rPr lang="ru-RU" sz="2000" dirty="0" smtClean="0"/>
              <a:t> </a:t>
            </a:r>
            <a:r>
              <a:rPr lang="ru-RU" sz="2000" dirty="0" err="1" smtClean="0"/>
              <a:t>ядк</a:t>
            </a:r>
            <a:r>
              <a:rPr lang="tt-RU" sz="2000" dirty="0" smtClean="0"/>
              <a:t>ар</a:t>
            </a:r>
            <a:r>
              <a:rPr lang="ru-RU" sz="2000" dirty="0" err="1" smtClean="0"/>
              <a:t>ь</a:t>
            </a:r>
            <a:r>
              <a:rPr lang="tt-RU" sz="2000" dirty="0" smtClean="0"/>
              <a:t>ләре.</a:t>
            </a:r>
            <a:endParaRPr lang="ru-RU" sz="2000" dirty="0"/>
          </a:p>
        </p:txBody>
      </p:sp>
      <p:pic>
        <p:nvPicPr>
          <p:cNvPr id="4" name="Содержимое 3" descr="SDC15463.JPG"/>
          <p:cNvPicPr>
            <a:picLocks noGrp="1" noChangeAspect="1"/>
          </p:cNvPicPr>
          <p:nvPr>
            <p:ph idx="1"/>
          </p:nvPr>
        </p:nvPicPr>
        <p:blipFill>
          <a:blip r:embed="rId2" cstate="print"/>
          <a:stretch>
            <a:fillRect/>
          </a:stretch>
        </p:blipFill>
        <p:spPr>
          <a:xfrm>
            <a:off x="755576" y="404664"/>
            <a:ext cx="7614625" cy="4708525"/>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229200"/>
            <a:ext cx="8229600" cy="1143000"/>
          </a:xfrm>
        </p:spPr>
        <p:txBody>
          <a:bodyPr>
            <a:normAutofit fontScale="90000"/>
          </a:bodyPr>
          <a:lstStyle/>
          <a:p>
            <a:pPr algn="l"/>
            <a:r>
              <a:rPr lang="tt-RU" sz="2000" dirty="0" smtClean="0"/>
              <a:t>   1976 елның июн</a:t>
            </a:r>
            <a:r>
              <a:rPr lang="ru-RU" sz="2000" dirty="0" err="1" smtClean="0"/>
              <a:t>ь</a:t>
            </a:r>
            <a:r>
              <a:rPr lang="ru-RU" sz="2000" dirty="0" smtClean="0"/>
              <a:t> </a:t>
            </a:r>
            <a:r>
              <a:rPr lang="tt-RU" sz="2000" dirty="0" smtClean="0"/>
              <a:t>аенда “СССР – минем Ватаным” экспеди</a:t>
            </a:r>
            <a:r>
              <a:rPr lang="ru-RU" sz="2000" dirty="0" err="1" smtClean="0"/>
              <a:t>ц</a:t>
            </a:r>
            <a:r>
              <a:rPr lang="tt-RU" sz="2000" dirty="0" smtClean="0"/>
              <a:t>иясе буенча Бәрәскә урта мәктәбенең рус теле укытучысы Юзликеева Тәскирә апа 12 бала белән Волгоград герой – шәһәренә 1 атналык экскур</a:t>
            </a:r>
            <a:r>
              <a:rPr lang="ru-RU" sz="2000" dirty="0" err="1" smtClean="0"/>
              <a:t>сияд</a:t>
            </a:r>
            <a:r>
              <a:rPr lang="tt-RU" sz="2000" dirty="0" smtClean="0"/>
              <a:t>ә булып кайта.</a:t>
            </a:r>
            <a:endParaRPr lang="ru-RU" sz="2000" dirty="0"/>
          </a:p>
        </p:txBody>
      </p:sp>
      <p:pic>
        <p:nvPicPr>
          <p:cNvPr id="4" name="Содержимое 3" descr="Волгоград.jpg"/>
          <p:cNvPicPr>
            <a:picLocks noGrp="1" noChangeAspect="1"/>
          </p:cNvPicPr>
          <p:nvPr>
            <p:ph idx="1"/>
          </p:nvPr>
        </p:nvPicPr>
        <p:blipFill>
          <a:blip r:embed="rId2" cstate="print"/>
          <a:stretch>
            <a:fillRect/>
          </a:stretch>
        </p:blipFill>
        <p:spPr>
          <a:xfrm>
            <a:off x="467544" y="333375"/>
            <a:ext cx="8136904" cy="4708525"/>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309</TotalTime>
  <Words>634</Words>
  <Application>Microsoft Office PowerPoint</Application>
  <PresentationFormat>Экран (4:3)</PresentationFormat>
  <Paragraphs>51</Paragraphs>
  <Slides>23</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23</vt:i4>
      </vt:variant>
    </vt:vector>
  </HeadingPairs>
  <TitlesOfParts>
    <vt:vector size="25" baseType="lpstr">
      <vt:lpstr>Изящная</vt:lpstr>
      <vt:lpstr>Апекс</vt:lpstr>
      <vt:lpstr>Балалар хәрәкәте элек һәм хәзер</vt:lpstr>
      <vt:lpstr>Слайд 2</vt:lpstr>
      <vt:lpstr>ДАнлы пионерия елъязмасы</vt:lpstr>
      <vt:lpstr>1921 елның август аенда бәрәскә авылында беренче комсомол ячейкасы төзелә. Ул өч кешедән тора : Гариф шакиров, һади ситдыйков,гатаулла шамаков.</vt:lpstr>
      <vt:lpstr>Хакимуллина Динәнең “Бөек Ватан сугышы елларында Бәрәскә авылы комсомол оешмасы” темасына эзләнү эше.</vt:lpstr>
      <vt:lpstr>    Бөек Ватан сугышы елларында һәм аннан соң да бик күп еллар Ленин исемендәге колхоз рәисе, ТАССРның  Югары Советы депутаты, СССРның “Хезмәт Кызыл Байрагы ордены” белән бүләкләнгән авылдашыбыз Рауза апа Касыймованың ире Газизнең сугыштан язган хатлары. </vt:lpstr>
      <vt:lpstr>   1950 елда Бәрәскә авылында ВЛКСМ членнарының саны 100дән артып китә. Комсомол оешмаларына 7 кешедән торган ВЛКСМ комитеты җитәкчелек итә.</vt:lpstr>
      <vt:lpstr>   Балаларның әти-әниләренең быргы-барабанлы пионерия елларын җылы хисләр белән искә алабыз. Һәр эшләнгән эш отряд һәм дружина альбомнарында чагылыш тапкан. Ул елъязмалар мәктәп музееның кадерле ядкарьләре.</vt:lpstr>
      <vt:lpstr>   1976 елның июнь аенда “СССР – минем Ватаным” экспедициясе буенча Бәрәскә урта мәктәбенең рус теле укытучысы Юзликеева Тәскирә апа 12 бала белән Волгоград герой – шәһәренә 1 атналык экскурсиядә булып кайта.</vt:lpstr>
      <vt:lpstr>   Китапханәче һәм химия укытучысы Сибагатуллина Эльмира Инил кызы 1985 елның декабрь аенда “Бөтенроссия пионер лагере  “Орленокта” 20 көн ял итеп кайта.</vt:lpstr>
      <vt:lpstr>   Бәрәскә урта мәктәбендә эшләгән пионервожатыйлар</vt:lpstr>
      <vt:lpstr>   1978-1988 елларда мәктәбебездә пионервожатый булып эшләгән Хәйретдинова Әлфинур апа мәктәбебезнең кадерле кунагы.</vt:lpstr>
      <vt:lpstr>1990 ел, 15 сентябрь – твб туган көне.  </vt:lpstr>
      <vt:lpstr>   Бәрәскә төп гомуми белем бирү мәктәбенең  “Дуслык” балалар оешмасы балаларга һәм яшүсмерләргә җәмгыятьтә үз урыннарын табарга, төрле яклы үсешкә ирешергә ярдәм итү, аларда яшь граңданнар буларак җаваплылык хисе тәрбияләү бурычын куя.    Балаларның интеллектуаль, экологик, эстетик, уен, хезмәт, икътисад, эзләнү һ.б. төр эшчәнлектә катнашуы аларның үсеше, үз сәләтләреннән файдалана белергә өйрәнүләре өчен мөһим.  </vt:lpstr>
      <vt:lpstr>Слайд 15</vt:lpstr>
      <vt:lpstr>Уку -  безнең төп эшебез</vt:lpstr>
      <vt:lpstr>Хезмәт  тәрбиясе</vt:lpstr>
      <vt:lpstr>Слайд 18</vt:lpstr>
      <vt:lpstr>Слайд 19</vt:lpstr>
      <vt:lpstr>Театрның йөрәге - Бәрәскәдән</vt:lpstr>
      <vt:lpstr>“Әкиятләр иле” мәктәп яны балалар ял лагере</vt:lpstr>
      <vt:lpstr>Балалар оешмасы – иҗтимагый тормыш мәктәбе ул.</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Хиндия</dc:creator>
  <cp:lastModifiedBy>Хиндия</cp:lastModifiedBy>
  <cp:revision>32</cp:revision>
  <dcterms:created xsi:type="dcterms:W3CDTF">2012-04-08T09:48:31Z</dcterms:created>
  <dcterms:modified xsi:type="dcterms:W3CDTF">2014-12-13T07:32:53Z</dcterms:modified>
</cp:coreProperties>
</file>